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9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9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1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highly_detailed_dramatic_poster_style_landsc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64240" y="6446520"/>
            <a:ext cx="822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t>1 / 34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WHY WE ARE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 / 34</a:t>
            </a:r>
          </a:p>
        </p:txBody>
      </p:sp>
      <p:pic>
        <p:nvPicPr>
          <p:cNvPr id="6" name="Picture 5" descr="a_detailed_high_resolution_cutout_transparent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E1CD02-2536-2611-0807-D20B58098C8B}"/>
              </a:ext>
            </a:extLst>
          </p:cNvPr>
          <p:cNvSpPr txBox="1"/>
          <p:nvPr/>
        </p:nvSpPr>
        <p:spPr>
          <a:xfrm>
            <a:off x="722376" y="1408176"/>
            <a:ext cx="7223760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Not against housing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Against the wrong development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</a:t>
            </a:r>
            <a:r>
              <a:rPr lang="en-GB" sz="2400" dirty="0"/>
              <a:t>Is it appropriate</a:t>
            </a:r>
            <a:r>
              <a:rPr sz="2400" dirty="0"/>
              <a:t>?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</a:t>
            </a:r>
            <a:r>
              <a:rPr lang="en-GB" sz="2400" dirty="0"/>
              <a:t>Is it sustainable</a:t>
            </a:r>
            <a:r>
              <a:rPr sz="2400" dirty="0"/>
              <a:t>?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</a:t>
            </a:r>
            <a:r>
              <a:rPr lang="en-GB" sz="2400" dirty="0"/>
              <a:t>Is it deliverable</a:t>
            </a:r>
            <a:r>
              <a:rPr sz="2400" dirty="0"/>
              <a:t>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WHERE IS LOWER WYBURNS?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 / 34</a:t>
            </a:r>
          </a:p>
        </p:txBody>
      </p:sp>
      <p:pic>
        <p:nvPicPr>
          <p:cNvPr id="7" name="Picture 6" descr="a_highly_detailed_rendered_photorealistic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8C6262-2190-4692-0A83-9E7C7C39FCD9}"/>
              </a:ext>
            </a:extLst>
          </p:cNvPr>
          <p:cNvSpPr txBox="1"/>
          <p:nvPr/>
        </p:nvSpPr>
        <p:spPr>
          <a:xfrm>
            <a:off x="8092440" y="1051560"/>
            <a:ext cx="4069080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Daws Heath Road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A127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Northern + southern parcels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Eastwood Brook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Allotments + woodland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692292-AD47-95F4-DB5D-1D2E068F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51560"/>
            <a:ext cx="7695171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WHAT IS PROPOSED?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4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0016" y="1051560"/>
            <a:ext cx="7004304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94 homes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New access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Southern parcel built on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Northern parcel open space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201 parking spaces</a:t>
            </a:r>
          </a:p>
        </p:txBody>
      </p:sp>
      <p:pic>
        <p:nvPicPr>
          <p:cNvPr id="7" name="Picture 6" descr="a_single_detailed_fantasy_mascot_style_digital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 descr="layout_plan.png">
            <a:extLst>
              <a:ext uri="{FF2B5EF4-FFF2-40B4-BE49-F238E27FC236}">
                <a16:creationId xmlns:a16="http://schemas.microsoft.com/office/drawing/2014/main" id="{EF414A8B-8DDB-FFD2-961B-7143C2AA4E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46" t="8257" r="27114" b="3670"/>
          <a:stretch>
            <a:fillRect/>
          </a:stretch>
        </p:blipFill>
        <p:spPr>
          <a:xfrm>
            <a:off x="359664" y="964600"/>
            <a:ext cx="4069080" cy="56943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C1107-315A-3580-8CDB-AFF3C36E5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FE7EE9-6048-42D2-7C4F-878024962B72}"/>
              </a:ext>
            </a:extLst>
          </p:cNvPr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17858C-D538-6C5B-C65C-5920A678CBC9}"/>
              </a:ext>
            </a:extLst>
          </p:cNvPr>
          <p:cNvSpPr txBox="1"/>
          <p:nvPr/>
        </p:nvSpPr>
        <p:spPr>
          <a:xfrm>
            <a:off x="411480" y="109728"/>
            <a:ext cx="303961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lang="en-GB" dirty="0"/>
              <a:t>WHO IS DOING THIS</a:t>
            </a:r>
            <a:r>
              <a:rPr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3AED70-F3AA-2D7C-B511-A783816A460B}"/>
              </a:ext>
            </a:extLst>
          </p:cNvPr>
          <p:cNvSpPr txBox="1"/>
          <p:nvPr/>
        </p:nvSpPr>
        <p:spPr>
          <a:xfrm>
            <a:off x="11254572" y="164592"/>
            <a:ext cx="522900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rPr lang="en-GB" dirty="0"/>
              <a:t>5</a:t>
            </a:r>
            <a:r>
              <a:rPr dirty="0"/>
              <a:t> / 3</a:t>
            </a:r>
            <a:r>
              <a:rPr lang="en-GB" dirty="0"/>
              <a:t>4</a:t>
            </a:r>
            <a:endParaRPr dirty="0"/>
          </a:p>
        </p:txBody>
      </p:sp>
      <p:pic>
        <p:nvPicPr>
          <p:cNvPr id="7" name="Picture 6" descr="a_single_detailed_fantasy_mascot_style_digital_ill.png">
            <a:extLst>
              <a:ext uri="{FF2B5EF4-FFF2-40B4-BE49-F238E27FC236}">
                <a16:creationId xmlns:a16="http://schemas.microsoft.com/office/drawing/2014/main" id="{80E6B0CC-F532-8232-0DD4-A191705DA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B9B7AB-133D-0BC8-96B2-46016645415E}"/>
              </a:ext>
            </a:extLst>
          </p:cNvPr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90F65E-5057-FFAF-E632-E74CBCA2B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106" y="1862411"/>
            <a:ext cx="4477789" cy="13153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6583E8-E781-22C8-55BF-C551522E3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749" y="3728263"/>
            <a:ext cx="7686502" cy="141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2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TWO ACTIONS TONIGHT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5 / 34</a:t>
            </a:r>
          </a:p>
        </p:txBody>
      </p:sp>
      <p:pic>
        <p:nvPicPr>
          <p:cNvPr id="7" name="Picture 6" descr="a_high_resolution_clean_cutout_transparent_backg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8242A2-0291-7D04-B49F-F9986C385FFE}"/>
              </a:ext>
            </a:extLst>
          </p:cNvPr>
          <p:cNvSpPr txBox="1"/>
          <p:nvPr/>
        </p:nvSpPr>
        <p:spPr>
          <a:xfrm>
            <a:off x="3081528" y="1370244"/>
            <a:ext cx="84947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lang="en-GB" sz="2400" dirty="0"/>
              <a:t>• Object to the planning application </a:t>
            </a:r>
            <a:r>
              <a:rPr lang="en-GB" sz="2000" b="1" dirty="0">
                <a:solidFill>
                  <a:srgbClr val="152C49"/>
                </a:solidFill>
                <a:latin typeface="Aptos"/>
              </a:rPr>
              <a:t>26/00538/FUL</a:t>
            </a:r>
            <a:endParaRPr lang="en-GB" sz="2400" dirty="0"/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lang="en-GB" sz="2400" dirty="0"/>
              <a:t>• Email councillors about the green belt assessment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lang="en-GB" sz="2400" dirty="0"/>
              <a:t>• These are two separate processes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lang="en-GB" sz="2400" dirty="0"/>
              <a:t>• Please do both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FC5B2B-92A0-3370-7DF3-5FD6CE773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34434"/>
            <a:ext cx="2267717" cy="22677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GREEN BELT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6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7971" y="1720840"/>
            <a:ext cx="372922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RA50 / RA51 concern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Potential grey belt disputed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Brook + boundaries missed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Reassessment requested</a:t>
            </a:r>
          </a:p>
        </p:txBody>
      </p:sp>
      <p:pic>
        <p:nvPicPr>
          <p:cNvPr id="7" name="Picture 6" descr="a_detailed_high_resolution_cutout_transparent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ra50_ra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1" y="937260"/>
            <a:ext cx="7843497" cy="57378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EASTWOOD BROOK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7 / 34</a:t>
            </a:r>
          </a:p>
        </p:txBody>
      </p:sp>
      <p:pic>
        <p:nvPicPr>
          <p:cNvPr id="7" name="Picture 6" descr="a_detailed_high_resolution_fantasy_illust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brook_flo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" y="937260"/>
            <a:ext cx="7790688" cy="5699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1906006"/>
            <a:ext cx="406908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Environment Agency Main River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Not named in RA51 reasoning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RA50: “small water course”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Boundary role not tested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FAIR PARCEL DIVISION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8 / 34</a:t>
            </a:r>
          </a:p>
        </p:txBody>
      </p:sp>
      <p:pic>
        <p:nvPicPr>
          <p:cNvPr id="7" name="Picture 6" descr="a_single_detailed_fantasy_mascot_style_digital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parcel_land_typ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48" y="937259"/>
            <a:ext cx="7946136" cy="58129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52460" y="1598230"/>
            <a:ext cx="352501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Different land types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Open fields ≠ developed corners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Avoid averaging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Assess sections fairly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USE REAL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9 / 34</a:t>
            </a:r>
          </a:p>
        </p:txBody>
      </p:sp>
      <p:pic>
        <p:nvPicPr>
          <p:cNvPr id="7" name="Picture 6" descr="a_highly_detailed_rendered_photorealistic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ra51_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" y="937260"/>
            <a:ext cx="7863840" cy="5752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72300" y="1965960"/>
            <a:ext cx="4069080" cy="2451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Brook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Woodland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Vegetation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Roads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Settlement edge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WHY DID THE RATING CHANGE?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10 / 34</a:t>
            </a:r>
          </a:p>
        </p:txBody>
      </p:sp>
      <p:pic>
        <p:nvPicPr>
          <p:cNvPr id="7" name="Picture 6" descr="a_detailed_high_quality_cutout_transparent_back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gb_ha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891539"/>
            <a:ext cx="7918704" cy="57928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6629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A65"/>
                </a:solidFill>
                <a:latin typeface="Aptos"/>
              </a:defRPr>
            </a:pPr>
            <a:r>
              <a:t>Applicant Green Belt Assessment pp10-11 reproducing earlier RDC harm findings for Sites 68 and 69.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2440" y="1778065"/>
            <a:ext cx="406908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2020: moderate-high harm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Strong sprawl role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Strong encroachment role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2026 conclusion changed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HISTORIC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11 / 34</a:t>
            </a:r>
          </a:p>
        </p:txBody>
      </p:sp>
      <p:pic>
        <p:nvPicPr>
          <p:cNvPr id="7" name="Picture 6" descr="a_detailed_high_quality_cutout_transparent_back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09C4FC-7E33-B963-A882-1042D0B2BFE6}"/>
              </a:ext>
            </a:extLst>
          </p:cNvPr>
          <p:cNvSpPr txBox="1"/>
          <p:nvPr/>
        </p:nvSpPr>
        <p:spPr>
          <a:xfrm>
            <a:off x="9336532" y="1149276"/>
            <a:ext cx="2491740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Historic farmstead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Old boundaries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Historic routeways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Brook corridor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Specialist review needed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9E717B-39A7-D2AF-0EC3-260353251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976630"/>
            <a:ext cx="8825311" cy="51193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HOW DID WE GET HERE?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04672"/>
            <a:ext cx="105156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85B2D"/>
                </a:solidFill>
                <a:latin typeface="Aptos"/>
              </a:defRPr>
            </a:pPr>
            <a:r>
              <a:t>Documented site-history chronology - not a complete Land Registry title chain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552" y="4526280"/>
            <a:ext cx="1783080" cy="178308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02920" y="6291072"/>
            <a:ext cx="91440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36E"/>
                </a:solidFill>
                <a:latin typeface="Aptos"/>
              </a:defRPr>
            </a:pPr>
            <a:r>
              <a:t>Sources: applicant Archaeological DBA; RDC planning / Local Plan records; Essex landowner deposits; Companies House; application 26/00538/FUL.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12 / 34</a:t>
            </a:r>
          </a:p>
        </p:txBody>
      </p:sp>
      <p:sp>
        <p:nvSpPr>
          <p:cNvPr id="37" name="Rounded Rectangle 4">
            <a:extLst>
              <a:ext uri="{FF2B5EF4-FFF2-40B4-BE49-F238E27FC236}">
                <a16:creationId xmlns:a16="http://schemas.microsoft.com/office/drawing/2014/main" id="{EC09DDA3-9B72-831B-24C6-EA8EA35B71EC}"/>
              </a:ext>
            </a:extLst>
          </p:cNvPr>
          <p:cNvSpPr/>
          <p:nvPr/>
        </p:nvSpPr>
        <p:spPr>
          <a:xfrm>
            <a:off x="548640" y="1207008"/>
            <a:ext cx="946404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DEEE08A9-5553-5F08-E3BF-71D478D08A22}"/>
              </a:ext>
            </a:extLst>
          </p:cNvPr>
          <p:cNvSpPr/>
          <p:nvPr/>
        </p:nvSpPr>
        <p:spPr>
          <a:xfrm>
            <a:off x="658368" y="12893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1841-42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A693424-B5C1-49B4-702B-DCA99F043DB5}"/>
              </a:ext>
            </a:extLst>
          </p:cNvPr>
          <p:cNvSpPr txBox="1"/>
          <p:nvPr/>
        </p:nvSpPr>
        <p:spPr>
          <a:xfrm>
            <a:off x="1901952" y="12710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t>Tithe maps: mostly open / arable land; homestead recorded.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476F9DE-355D-1C2B-702E-F1DA1B05934C}"/>
              </a:ext>
            </a:extLst>
          </p:cNvPr>
          <p:cNvSpPr txBox="1"/>
          <p:nvPr/>
        </p:nvSpPr>
        <p:spPr>
          <a:xfrm>
            <a:off x="8183879" y="15727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Stonehewer / Downes parcels</a:t>
            </a:r>
          </a:p>
        </p:txBody>
      </p:sp>
      <p:sp>
        <p:nvSpPr>
          <p:cNvPr id="45" name="Rounded Rectangle 8">
            <a:extLst>
              <a:ext uri="{FF2B5EF4-FFF2-40B4-BE49-F238E27FC236}">
                <a16:creationId xmlns:a16="http://schemas.microsoft.com/office/drawing/2014/main" id="{A2619027-8F55-31B6-C624-0F3D764B318C}"/>
              </a:ext>
            </a:extLst>
          </p:cNvPr>
          <p:cNvSpPr/>
          <p:nvPr/>
        </p:nvSpPr>
        <p:spPr>
          <a:xfrm>
            <a:off x="548640" y="1892808"/>
            <a:ext cx="9464040" cy="621792"/>
          </a:xfrm>
          <a:prstGeom prst="roundRect">
            <a:avLst/>
          </a:prstGeom>
          <a:solidFill>
            <a:srgbClr val="EDEFEB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9">
            <a:extLst>
              <a:ext uri="{FF2B5EF4-FFF2-40B4-BE49-F238E27FC236}">
                <a16:creationId xmlns:a16="http://schemas.microsoft.com/office/drawing/2014/main" id="{9C8E8DF8-7FC4-ACDD-674E-E55DBA5EAA8E}"/>
              </a:ext>
            </a:extLst>
          </p:cNvPr>
          <p:cNvSpPr/>
          <p:nvPr/>
        </p:nvSpPr>
        <p:spPr>
          <a:xfrm>
            <a:off x="658368" y="19751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1873-1972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07CF549-BF16-4ABA-0F04-877ED2F6EE35}"/>
              </a:ext>
            </a:extLst>
          </p:cNvPr>
          <p:cNvSpPr txBox="1"/>
          <p:nvPr/>
        </p:nvSpPr>
        <p:spPr>
          <a:xfrm>
            <a:off x="1901952" y="19568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t>“Wyburns” becomes “Lower Wyburns”; farmstead changes gradually.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6A80FE8-E59D-25EF-BDFF-C3F0722528BD}"/>
              </a:ext>
            </a:extLst>
          </p:cNvPr>
          <p:cNvSpPr txBox="1"/>
          <p:nvPr/>
        </p:nvSpPr>
        <p:spPr>
          <a:xfrm>
            <a:off x="8183879" y="22585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Applicant Archaeological DBA</a:t>
            </a:r>
          </a:p>
        </p:txBody>
      </p:sp>
      <p:sp>
        <p:nvSpPr>
          <p:cNvPr id="53" name="Rounded Rectangle 12">
            <a:extLst>
              <a:ext uri="{FF2B5EF4-FFF2-40B4-BE49-F238E27FC236}">
                <a16:creationId xmlns:a16="http://schemas.microsoft.com/office/drawing/2014/main" id="{F6AE0CB8-C48B-7F1D-6B0B-92B1F07951E0}"/>
              </a:ext>
            </a:extLst>
          </p:cNvPr>
          <p:cNvSpPr/>
          <p:nvPr/>
        </p:nvSpPr>
        <p:spPr>
          <a:xfrm>
            <a:off x="548640" y="2578608"/>
            <a:ext cx="946404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13">
            <a:extLst>
              <a:ext uri="{FF2B5EF4-FFF2-40B4-BE49-F238E27FC236}">
                <a16:creationId xmlns:a16="http://schemas.microsoft.com/office/drawing/2014/main" id="{26C8E3F9-208C-E162-8681-55387F05D65C}"/>
              </a:ext>
            </a:extLst>
          </p:cNvPr>
          <p:cNvSpPr/>
          <p:nvPr/>
        </p:nvSpPr>
        <p:spPr>
          <a:xfrm>
            <a:off x="658368" y="26609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1991-2019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977C26B-83EE-E4BE-72C7-FA5E9F71B782}"/>
              </a:ext>
            </a:extLst>
          </p:cNvPr>
          <p:cNvSpPr txBox="1"/>
          <p:nvPr/>
        </p:nvSpPr>
        <p:spPr>
          <a:xfrm>
            <a:off x="1901952" y="26426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t>Horticultural / farm uses continue; Stokes name appears in public farm and landowner records.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D5DF432-3415-A974-00E9-5B7F7DB683FA}"/>
              </a:ext>
            </a:extLst>
          </p:cNvPr>
          <p:cNvSpPr txBox="1"/>
          <p:nvPr/>
        </p:nvSpPr>
        <p:spPr>
          <a:xfrm>
            <a:off x="8183879" y="29443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RDC + Essex public records</a:t>
            </a:r>
          </a:p>
        </p:txBody>
      </p:sp>
      <p:sp>
        <p:nvSpPr>
          <p:cNvPr id="61" name="Rounded Rectangle 16">
            <a:extLst>
              <a:ext uri="{FF2B5EF4-FFF2-40B4-BE49-F238E27FC236}">
                <a16:creationId xmlns:a16="http://schemas.microsoft.com/office/drawing/2014/main" id="{6FDBD68D-2E24-4680-954B-9C0C8C6C6351}"/>
              </a:ext>
            </a:extLst>
          </p:cNvPr>
          <p:cNvSpPr/>
          <p:nvPr/>
        </p:nvSpPr>
        <p:spPr>
          <a:xfrm>
            <a:off x="548640" y="3264408"/>
            <a:ext cx="9464040" cy="621792"/>
          </a:xfrm>
          <a:prstGeom prst="roundRect">
            <a:avLst/>
          </a:prstGeom>
          <a:solidFill>
            <a:srgbClr val="EDEFEB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17">
            <a:extLst>
              <a:ext uri="{FF2B5EF4-FFF2-40B4-BE49-F238E27FC236}">
                <a16:creationId xmlns:a16="http://schemas.microsoft.com/office/drawing/2014/main" id="{8E32566B-D1A4-8DD3-2E13-47783DB53D11}"/>
              </a:ext>
            </a:extLst>
          </p:cNvPr>
          <p:cNvSpPr/>
          <p:nvPr/>
        </p:nvSpPr>
        <p:spPr>
          <a:xfrm>
            <a:off x="658368" y="33467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2017-18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361589-2814-8035-29AE-38F2E4A2CB8B}"/>
              </a:ext>
            </a:extLst>
          </p:cNvPr>
          <p:cNvSpPr txBox="1"/>
          <p:nvPr/>
        </p:nvSpPr>
        <p:spPr>
          <a:xfrm>
            <a:off x="1901952" y="33284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t>CFS068 / CFS069 assessed in SHELAA; site promoted again through Call for Sites.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0BBB320-12F0-2C83-D523-3BC7F3BA5D5E}"/>
              </a:ext>
            </a:extLst>
          </p:cNvPr>
          <p:cNvSpPr txBox="1"/>
          <p:nvPr/>
        </p:nvSpPr>
        <p:spPr>
          <a:xfrm>
            <a:off x="8183879" y="36301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RDC Local Plan evidence</a:t>
            </a:r>
          </a:p>
        </p:txBody>
      </p:sp>
      <p:sp>
        <p:nvSpPr>
          <p:cNvPr id="69" name="Rounded Rectangle 20">
            <a:extLst>
              <a:ext uri="{FF2B5EF4-FFF2-40B4-BE49-F238E27FC236}">
                <a16:creationId xmlns:a16="http://schemas.microsoft.com/office/drawing/2014/main" id="{5C00BF32-5BFC-80F5-4BC7-80472A780027}"/>
              </a:ext>
            </a:extLst>
          </p:cNvPr>
          <p:cNvSpPr/>
          <p:nvPr/>
        </p:nvSpPr>
        <p:spPr>
          <a:xfrm>
            <a:off x="548640" y="3950208"/>
            <a:ext cx="946404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ounded Rectangle 21">
            <a:extLst>
              <a:ext uri="{FF2B5EF4-FFF2-40B4-BE49-F238E27FC236}">
                <a16:creationId xmlns:a16="http://schemas.microsoft.com/office/drawing/2014/main" id="{0D8D4ED2-34E9-C772-28FB-32C83F69725D}"/>
              </a:ext>
            </a:extLst>
          </p:cNvPr>
          <p:cNvSpPr/>
          <p:nvPr/>
        </p:nvSpPr>
        <p:spPr>
          <a:xfrm>
            <a:off x="658368" y="40325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2021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5661F96-C1B8-16E0-684B-8E479C3B9B89}"/>
              </a:ext>
            </a:extLst>
          </p:cNvPr>
          <p:cNvSpPr txBox="1"/>
          <p:nvPr/>
        </p:nvSpPr>
        <p:spPr>
          <a:xfrm>
            <a:off x="1901952" y="40142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rPr dirty="0"/>
              <a:t>Southern &amp; Regional Developments says it is “in control” and promotes housing allocation.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7F2F16B-0A78-63ED-3557-679223E4C117}"/>
              </a:ext>
            </a:extLst>
          </p:cNvPr>
          <p:cNvSpPr txBox="1"/>
          <p:nvPr/>
        </p:nvSpPr>
        <p:spPr>
          <a:xfrm>
            <a:off x="8183879" y="43159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rPr dirty="0"/>
              <a:t>RDC Spatial Options representation</a:t>
            </a:r>
          </a:p>
        </p:txBody>
      </p:sp>
      <p:sp>
        <p:nvSpPr>
          <p:cNvPr id="77" name="Rounded Rectangle 24">
            <a:extLst>
              <a:ext uri="{FF2B5EF4-FFF2-40B4-BE49-F238E27FC236}">
                <a16:creationId xmlns:a16="http://schemas.microsoft.com/office/drawing/2014/main" id="{E8484E63-2025-2A03-7CB6-6FB18DF8EE95}"/>
              </a:ext>
            </a:extLst>
          </p:cNvPr>
          <p:cNvSpPr/>
          <p:nvPr/>
        </p:nvSpPr>
        <p:spPr>
          <a:xfrm>
            <a:off x="548640" y="4636008"/>
            <a:ext cx="9464040" cy="621792"/>
          </a:xfrm>
          <a:prstGeom prst="roundRect">
            <a:avLst/>
          </a:prstGeom>
          <a:solidFill>
            <a:srgbClr val="EDEFEB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ounded Rectangle 25">
            <a:extLst>
              <a:ext uri="{FF2B5EF4-FFF2-40B4-BE49-F238E27FC236}">
                <a16:creationId xmlns:a16="http://schemas.microsoft.com/office/drawing/2014/main" id="{A9857EBA-6E0D-D8AD-6DA6-80A5A79089A0}"/>
              </a:ext>
            </a:extLst>
          </p:cNvPr>
          <p:cNvSpPr/>
          <p:nvPr/>
        </p:nvSpPr>
        <p:spPr>
          <a:xfrm>
            <a:off x="658368" y="47183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2022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AB54AB9-320C-2596-1A7D-AF8C87D10736}"/>
              </a:ext>
            </a:extLst>
          </p:cNvPr>
          <p:cNvSpPr txBox="1"/>
          <p:nvPr/>
        </p:nvSpPr>
        <p:spPr>
          <a:xfrm>
            <a:off x="1901952" y="47000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t>Bellway Homes takes 75%+ control of Southern &amp; Regional; company later renamed Woolsington One.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EAE03A1-1F51-1C47-CB56-33207D34ADAB}"/>
              </a:ext>
            </a:extLst>
          </p:cNvPr>
          <p:cNvSpPr txBox="1"/>
          <p:nvPr/>
        </p:nvSpPr>
        <p:spPr>
          <a:xfrm>
            <a:off x="8183879" y="50017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Companies House 10470626</a:t>
            </a:r>
          </a:p>
        </p:txBody>
      </p:sp>
      <p:sp>
        <p:nvSpPr>
          <p:cNvPr id="85" name="Rounded Rectangle 28">
            <a:extLst>
              <a:ext uri="{FF2B5EF4-FFF2-40B4-BE49-F238E27FC236}">
                <a16:creationId xmlns:a16="http://schemas.microsoft.com/office/drawing/2014/main" id="{C79ECF3E-B6C6-0B00-25D7-F3D1B44A14B5}"/>
              </a:ext>
            </a:extLst>
          </p:cNvPr>
          <p:cNvSpPr/>
          <p:nvPr/>
        </p:nvSpPr>
        <p:spPr>
          <a:xfrm>
            <a:off x="548640" y="5321808"/>
            <a:ext cx="946404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DD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ounded Rectangle 29">
            <a:extLst>
              <a:ext uri="{FF2B5EF4-FFF2-40B4-BE49-F238E27FC236}">
                <a16:creationId xmlns:a16="http://schemas.microsoft.com/office/drawing/2014/main" id="{5C02762C-5959-D33D-3060-E3CDD2C60A01}"/>
              </a:ext>
            </a:extLst>
          </p:cNvPr>
          <p:cNvSpPr/>
          <p:nvPr/>
        </p:nvSpPr>
        <p:spPr>
          <a:xfrm>
            <a:off x="658368" y="5404104"/>
            <a:ext cx="1078992" cy="448056"/>
          </a:xfrm>
          <a:prstGeom prst="roundRect">
            <a:avLst/>
          </a:prstGeom>
          <a:solidFill>
            <a:srgbClr val="185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2026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CE4241-9361-720F-3343-A12E3067777A}"/>
              </a:ext>
            </a:extLst>
          </p:cNvPr>
          <p:cNvSpPr txBox="1"/>
          <p:nvPr/>
        </p:nvSpPr>
        <p:spPr>
          <a:xfrm>
            <a:off x="1901952" y="5385816"/>
            <a:ext cx="635508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20" b="1">
                <a:solidFill>
                  <a:srgbClr val="152C49"/>
                </a:solidFill>
                <a:latin typeface="Aptos"/>
              </a:defRPr>
            </a:pPr>
            <a:r>
              <a:rPr dirty="0"/>
              <a:t>Pre-application + 31 Mar consultation → 94-home application received 24 Jul, validated 11 Aug.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CB3D6F7-F10D-292E-4519-0D6E1DCCCD15}"/>
              </a:ext>
            </a:extLst>
          </p:cNvPr>
          <p:cNvSpPr txBox="1"/>
          <p:nvPr/>
        </p:nvSpPr>
        <p:spPr>
          <a:xfrm>
            <a:off x="8183879" y="5687568"/>
            <a:ext cx="1627632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i="1">
                <a:solidFill>
                  <a:srgbClr val="696E69"/>
                </a:solidFill>
                <a:latin typeface="Aptos"/>
              </a:defRPr>
            </a:pPr>
            <a:r>
              <a:t>Applicant / RDC records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PREVIOUSLY DEVELOPED LAND?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13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580" y="4680365"/>
            <a:ext cx="6762750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Planning Statement: “significant” PDL</a:t>
            </a:r>
          </a:p>
          <a:p>
            <a:pPr>
              <a:spcAft>
                <a:spcPts val="9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Flood report: “predominantly greenfield”</a:t>
            </a:r>
          </a:p>
          <a:p>
            <a:pPr>
              <a:spcAft>
                <a:spcPts val="9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Landscape report: “three paddocks”</a:t>
            </a:r>
          </a:p>
          <a:p>
            <a:pPr>
              <a:spcAft>
                <a:spcPts val="9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Exactly which parts qualify as PDL?</a:t>
            </a:r>
          </a:p>
        </p:txBody>
      </p:sp>
      <p:pic>
        <p:nvPicPr>
          <p:cNvPr id="7" name="Picture 6" descr="a_single_detailed_fantasy_mascot_style_digital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3953F06-2B65-E6D0-1F83-5F68D5FBCB65}"/>
              </a:ext>
            </a:extLst>
          </p:cNvPr>
          <p:cNvGrpSpPr/>
          <p:nvPr/>
        </p:nvGrpSpPr>
        <p:grpSpPr>
          <a:xfrm>
            <a:off x="299085" y="873252"/>
            <a:ext cx="11583162" cy="3772302"/>
            <a:chOff x="502920" y="2265934"/>
            <a:chExt cx="6812280" cy="2218563"/>
          </a:xfrm>
        </p:grpSpPr>
        <p:pic>
          <p:nvPicPr>
            <p:cNvPr id="9" name="Picture 8" descr="pdl_quotes.png"/>
            <p:cNvPicPr>
              <a:picLocks noChangeAspect="1"/>
            </p:cNvPicPr>
            <p:nvPr/>
          </p:nvPicPr>
          <p:blipFill>
            <a:blip r:embed="rId3"/>
            <a:srcRect t="43145" b="40418"/>
            <a:stretch>
              <a:fillRect/>
            </a:stretch>
          </p:blipFill>
          <p:spPr>
            <a:xfrm>
              <a:off x="502920" y="3155950"/>
              <a:ext cx="6812280" cy="819150"/>
            </a:xfrm>
            <a:prstGeom prst="rect">
              <a:avLst/>
            </a:prstGeom>
          </p:spPr>
        </p:pic>
        <p:pic>
          <p:nvPicPr>
            <p:cNvPr id="11" name="Picture 10" descr="pdl_quotes.png">
              <a:extLst>
                <a:ext uri="{FF2B5EF4-FFF2-40B4-BE49-F238E27FC236}">
                  <a16:creationId xmlns:a16="http://schemas.microsoft.com/office/drawing/2014/main" id="{E418ABB5-B246-919A-8C78-2351778EB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2141"/>
            <a:stretch>
              <a:fillRect/>
            </a:stretch>
          </p:blipFill>
          <p:spPr>
            <a:xfrm>
              <a:off x="502920" y="2265934"/>
              <a:ext cx="6812280" cy="890016"/>
            </a:xfrm>
            <a:prstGeom prst="rect">
              <a:avLst/>
            </a:prstGeom>
          </p:spPr>
        </p:pic>
        <p:pic>
          <p:nvPicPr>
            <p:cNvPr id="13" name="Picture 12" descr="pdl_quotes.png">
              <a:extLst>
                <a:ext uri="{FF2B5EF4-FFF2-40B4-BE49-F238E27FC236}">
                  <a16:creationId xmlns:a16="http://schemas.microsoft.com/office/drawing/2014/main" id="{BC24EE11-74EE-5A28-9AAE-A7B2A95B8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0224" b="9200"/>
            <a:stretch>
              <a:fillRect/>
            </a:stretch>
          </p:blipFill>
          <p:spPr>
            <a:xfrm>
              <a:off x="502920" y="3957447"/>
              <a:ext cx="6812280" cy="527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THE SITE THROUGH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14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5384" y="5068059"/>
            <a:ext cx="4069080" cy="1423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1600" dirty="0"/>
              <a:t>• 1999: open la</a:t>
            </a:r>
            <a:r>
              <a:rPr lang="en-GB" sz="1600" dirty="0"/>
              <a:t>n</a:t>
            </a:r>
            <a:r>
              <a:rPr sz="1600" dirty="0"/>
              <a:t>d + farm buildings to NW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1600" dirty="0"/>
              <a:t>• 2006: structures appear north of road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1600" dirty="0"/>
              <a:t>• 2025: farm buildings expand eastwards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1600" dirty="0"/>
              <a:t>• Large open areas remain visible</a:t>
            </a:r>
          </a:p>
        </p:txBody>
      </p:sp>
      <p:pic>
        <p:nvPicPr>
          <p:cNvPr id="7" name="Picture 6" descr="a_highly_detailed_rendered_photorealistic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D9A835E-AAFE-D448-83CF-D56DC4444ECB}"/>
              </a:ext>
            </a:extLst>
          </p:cNvPr>
          <p:cNvGrpSpPr/>
          <p:nvPr/>
        </p:nvGrpSpPr>
        <p:grpSpPr>
          <a:xfrm>
            <a:off x="210312" y="942010"/>
            <a:ext cx="10594978" cy="3922598"/>
            <a:chOff x="502920" y="1432657"/>
            <a:chExt cx="6812280" cy="2522123"/>
          </a:xfrm>
        </p:grpSpPr>
        <p:pic>
          <p:nvPicPr>
            <p:cNvPr id="9" name="Picture 8" descr="aerials_1999_2006_2025.png"/>
            <p:cNvPicPr>
              <a:picLocks noChangeAspect="1"/>
            </p:cNvPicPr>
            <p:nvPr/>
          </p:nvPicPr>
          <p:blipFill>
            <a:blip r:embed="rId3"/>
            <a:srcRect t="8565" b="86606"/>
            <a:stretch>
              <a:fillRect/>
            </a:stretch>
          </p:blipFill>
          <p:spPr>
            <a:xfrm>
              <a:off x="502920" y="1432657"/>
              <a:ext cx="6812280" cy="240694"/>
            </a:xfrm>
            <a:prstGeom prst="rect">
              <a:avLst/>
            </a:prstGeom>
          </p:spPr>
        </p:pic>
        <p:pic>
          <p:nvPicPr>
            <p:cNvPr id="11" name="Picture 10" descr="aerials_1999_2006_2025.png">
              <a:extLst>
                <a:ext uri="{FF2B5EF4-FFF2-40B4-BE49-F238E27FC236}">
                  <a16:creationId xmlns:a16="http://schemas.microsoft.com/office/drawing/2014/main" id="{2806F949-5076-F951-1725-1CAA4A04F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9542" b="33394"/>
            <a:stretch>
              <a:fillRect/>
            </a:stretch>
          </p:blipFill>
          <p:spPr>
            <a:xfrm>
              <a:off x="502920" y="1673352"/>
              <a:ext cx="6812280" cy="1847088"/>
            </a:xfrm>
            <a:prstGeom prst="rect">
              <a:avLst/>
            </a:prstGeom>
          </p:spPr>
        </p:pic>
        <p:pic>
          <p:nvPicPr>
            <p:cNvPr id="15" name="Picture 14" descr="aerials_1999_2006_2025.png">
              <a:extLst>
                <a:ext uri="{FF2B5EF4-FFF2-40B4-BE49-F238E27FC236}">
                  <a16:creationId xmlns:a16="http://schemas.microsoft.com/office/drawing/2014/main" id="{5B9DE655-4D09-FFBA-2814-C1784033A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2263" b="8563"/>
            <a:stretch>
              <a:fillRect/>
            </a:stretch>
          </p:blipFill>
          <p:spPr>
            <a:xfrm>
              <a:off x="502920" y="3497580"/>
              <a:ext cx="6812280" cy="457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CONSTRUCTION TRAFFIC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15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36592"/>
            <a:ext cx="406908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HGV routes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Daws Heath Road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Residential streets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Approx. two years</a:t>
            </a:r>
          </a:p>
        </p:txBody>
      </p:sp>
      <p:pic>
        <p:nvPicPr>
          <p:cNvPr id="7" name="Picture 6" descr="a_high_resolution_detailed_studio_like_cutout_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13960" y="4553712"/>
            <a:ext cx="6629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A65"/>
                </a:solidFill>
                <a:latin typeface="Aptos"/>
              </a:defRPr>
            </a:pPr>
            <a:r>
              <a:t>Applicant Construction Management Plan, vehicle route figures / construction programme.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8A2AA0-F7B7-7E89-D463-6881A8693658}"/>
              </a:ext>
            </a:extLst>
          </p:cNvPr>
          <p:cNvGrpSpPr/>
          <p:nvPr/>
        </p:nvGrpSpPr>
        <p:grpSpPr>
          <a:xfrm>
            <a:off x="335043" y="1096518"/>
            <a:ext cx="11365585" cy="3318037"/>
            <a:chOff x="335043" y="1001268"/>
            <a:chExt cx="11098987" cy="324020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B129C0-7374-E938-F52C-3102EE0DB9D6}"/>
                </a:ext>
              </a:extLst>
            </p:cNvPr>
            <p:cNvGrpSpPr/>
            <p:nvPr/>
          </p:nvGrpSpPr>
          <p:grpSpPr>
            <a:xfrm>
              <a:off x="335043" y="1001268"/>
              <a:ext cx="8946118" cy="3240207"/>
              <a:chOff x="261891" y="1001268"/>
              <a:chExt cx="9532388" cy="3452549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B4B348B-D02B-BF84-4FB5-677732BB8F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1891" y="1001268"/>
                <a:ext cx="4515473" cy="3447515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3F9BE87-4A60-2B26-07A4-A3C07B2F2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7364" y="1001268"/>
                <a:ext cx="5016915" cy="3452549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35B7E14-8B7A-7E2E-22E0-C88BD54AE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6214" b="26157"/>
            <a:stretch>
              <a:fillRect/>
            </a:stretch>
          </p:blipFill>
          <p:spPr>
            <a:xfrm>
              <a:off x="9281160" y="1001268"/>
              <a:ext cx="2152870" cy="32354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DAWS HEATH ROAD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16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5025397"/>
            <a:ext cx="406908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dirty="0"/>
              <a:t>• ~4.3 m rural lane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dirty="0"/>
              <a:t>• No continuous footway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dirty="0"/>
              <a:t>• Verge overrun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dirty="0"/>
              <a:t>• Pedestrians + mobility scooters</a:t>
            </a:r>
          </a:p>
        </p:txBody>
      </p:sp>
      <p:pic>
        <p:nvPicPr>
          <p:cNvPr id="7" name="Picture 6" descr="a_high_resolution_detailed_studio_like_cutout_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EB8EFDD-18E5-7212-8092-919983192A98}"/>
              </a:ext>
            </a:extLst>
          </p:cNvPr>
          <p:cNvGrpSpPr/>
          <p:nvPr/>
        </p:nvGrpSpPr>
        <p:grpSpPr>
          <a:xfrm>
            <a:off x="344806" y="1038698"/>
            <a:ext cx="10550751" cy="3752758"/>
            <a:chOff x="335281" y="999836"/>
            <a:chExt cx="10946824" cy="38936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B2420C4-749A-0914-784D-C1F423619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81" y="1001268"/>
              <a:ext cx="2919153" cy="389220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DF2B11A-095B-86B1-370E-54A3EB031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54434" y="1001268"/>
              <a:ext cx="2919153" cy="389220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4C4D1E2-D480-8EA6-A09A-C5D59F060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73587" y="999836"/>
              <a:ext cx="2189365" cy="389220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0D63D0B-39E4-E45C-4A1A-3431F7D52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62952" y="999836"/>
              <a:ext cx="2919153" cy="38922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WORKING HOURS + DARKNESS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17 / 34</a:t>
            </a:r>
          </a:p>
        </p:txBody>
      </p:sp>
      <p:pic>
        <p:nvPicPr>
          <p:cNvPr id="7" name="Picture 6" descr="a_highly_detailed_cinematic_photorealistic_cgi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pic>
        <p:nvPicPr>
          <p:cNvPr id="9" name="Picture 8" descr="working_hou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" y="937259"/>
            <a:ext cx="7872984" cy="57594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85176" y="1988820"/>
            <a:ext cx="406908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08:00–18:00 weekdays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08:00–13:00 Saturdays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Winter darkness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No street lighting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JUNCTIONS + PINCH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18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13748" y="1655064"/>
            <a:ext cx="208940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A127 hairpin concern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Castle Road /</a:t>
            </a:r>
            <a:r>
              <a:rPr lang="en-GB" sz="2000" dirty="0"/>
              <a:t> </a:t>
            </a:r>
            <a:r>
              <a:rPr sz="2000" dirty="0"/>
              <a:t>tip congestion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Parked cars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Passing difficulty</a:t>
            </a:r>
          </a:p>
        </p:txBody>
      </p:sp>
      <p:pic>
        <p:nvPicPr>
          <p:cNvPr id="7" name="Picture 6" descr="a_high_resolution_detailed_studio_like_cutout_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CEF5493-E3CF-4CE4-ECD0-DB7890E637E2}"/>
              </a:ext>
            </a:extLst>
          </p:cNvPr>
          <p:cNvGrpSpPr/>
          <p:nvPr/>
        </p:nvGrpSpPr>
        <p:grpSpPr>
          <a:xfrm>
            <a:off x="228600" y="937260"/>
            <a:ext cx="9116568" cy="5708408"/>
            <a:chOff x="228600" y="937260"/>
            <a:chExt cx="7900416" cy="4946905"/>
          </a:xfrm>
        </p:grpSpPr>
        <p:pic>
          <p:nvPicPr>
            <p:cNvPr id="9" name="Picture 8" descr="junction_visibility.png"/>
            <p:cNvPicPr>
              <a:picLocks noChangeAspect="1"/>
            </p:cNvPicPr>
            <p:nvPr/>
          </p:nvPicPr>
          <p:blipFill>
            <a:blip r:embed="rId3"/>
            <a:srcRect b="18783"/>
            <a:stretch>
              <a:fillRect/>
            </a:stretch>
          </p:blipFill>
          <p:spPr>
            <a:xfrm>
              <a:off x="228600" y="937260"/>
              <a:ext cx="7900416" cy="4693922"/>
            </a:xfrm>
            <a:prstGeom prst="rect">
              <a:avLst/>
            </a:prstGeom>
          </p:spPr>
        </p:pic>
        <p:pic>
          <p:nvPicPr>
            <p:cNvPr id="12" name="Picture 11" descr="junction_visibility.png">
              <a:extLst>
                <a:ext uri="{FF2B5EF4-FFF2-40B4-BE49-F238E27FC236}">
                  <a16:creationId xmlns:a16="http://schemas.microsoft.com/office/drawing/2014/main" id="{0C8451CE-7BC5-D201-9F05-7B0E19DB5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8891" b="6732"/>
            <a:stretch>
              <a:fillRect/>
            </a:stretch>
          </p:blipFill>
          <p:spPr>
            <a:xfrm>
              <a:off x="228600" y="5631181"/>
              <a:ext cx="7900416" cy="252984"/>
            </a:xfrm>
            <a:prstGeom prst="rect">
              <a:avLst/>
            </a:prstGeom>
          </p:spPr>
        </p:pic>
        <p:pic>
          <p:nvPicPr>
            <p:cNvPr id="14" name="Picture 13" descr="junction_visibility.png">
              <a:extLst>
                <a:ext uri="{FF2B5EF4-FFF2-40B4-BE49-F238E27FC236}">
                  <a16:creationId xmlns:a16="http://schemas.microsoft.com/office/drawing/2014/main" id="{968356B6-2E6B-F894-0B44-48BC062BB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6042" t="11313" r="13773" b="86156"/>
            <a:stretch>
              <a:fillRect/>
            </a:stretch>
          </p:blipFill>
          <p:spPr>
            <a:xfrm>
              <a:off x="2286000" y="5495544"/>
              <a:ext cx="4754880" cy="1463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PERMANENT TRAFFIC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19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06625" y="1078992"/>
            <a:ext cx="406908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94 homes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201 parking spaces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Car ownership expected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Sustainable on paper?</a:t>
            </a:r>
          </a:p>
        </p:txBody>
      </p:sp>
      <p:pic>
        <p:nvPicPr>
          <p:cNvPr id="7" name="Picture 6" descr="a_high_resolution_detailed_studio_like_cutout_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D24290-D4BA-4F59-E48D-17422B991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51" y="941832"/>
            <a:ext cx="4695522" cy="57058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4B6E6E-58B7-B081-F9B1-E1F34F7A6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79" y="5216477"/>
            <a:ext cx="3029373" cy="1257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CUMULATIVE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20 / 34</a:t>
            </a:r>
          </a:p>
        </p:txBody>
      </p:sp>
      <p:pic>
        <p:nvPicPr>
          <p:cNvPr id="7" name="Picture 6" descr="a_highly_detailed_rendered_photorealistic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cumulat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850392"/>
            <a:ext cx="8147304" cy="59601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61020" y="1634627"/>
            <a:ext cx="3616452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Lower Wyburns: 94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Limehouse: 142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Napier/Wellington: 87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Great Wheatley: 152</a:t>
            </a:r>
          </a:p>
          <a:p>
            <a:pPr>
              <a:spcAft>
                <a:spcPts val="1000"/>
              </a:spcAft>
              <a:defRPr sz="16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≈475 homes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SCHOOLS +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21 / 34</a:t>
            </a:r>
          </a:p>
        </p:txBody>
      </p:sp>
      <p:pic>
        <p:nvPicPr>
          <p:cNvPr id="7" name="Picture 6" descr="a_single_detailed_fantasy_mascot_style_digital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schoo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" y="841248"/>
            <a:ext cx="8156448" cy="5966798"/>
          </a:xfrm>
          <a:prstGeom prst="rect">
            <a:avLst/>
          </a:prstGeom>
        </p:spPr>
      </p:pic>
      <p:pic>
        <p:nvPicPr>
          <p:cNvPr id="10" name="Picture 9" descr="schools.png">
            <a:extLst>
              <a:ext uri="{FF2B5EF4-FFF2-40B4-BE49-F238E27FC236}">
                <a16:creationId xmlns:a16="http://schemas.microsoft.com/office/drawing/2014/main" id="{7AF4974B-17C7-42AA-BDAA-9B20F17FCE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179" t="8888" b="5446"/>
          <a:stretch>
            <a:fillRect/>
          </a:stretch>
        </p:blipFill>
        <p:spPr>
          <a:xfrm>
            <a:off x="420624" y="1362456"/>
            <a:ext cx="6510528" cy="51114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6984" y="1759312"/>
            <a:ext cx="5806440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Applicant audit: 32 spare primary places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Those places are shared capacity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Other major Rayleigh schemes: ≈475 homes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Cumulative demand matters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FLOOD RISK + BROOK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22 / 34</a:t>
            </a:r>
          </a:p>
        </p:txBody>
      </p:sp>
      <p:pic>
        <p:nvPicPr>
          <p:cNvPr id="7" name="Picture 6" descr="a_high_detail_cinematic_comic_3d_rendered_illu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brook_flo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937260"/>
            <a:ext cx="7882128" cy="5766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1813830"/>
            <a:ext cx="4343400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Eastwood Brook = EA Main River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Flood Zones 2 + 3 in northern area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Surface-water evidence needs careful testing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Downstream effects matter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WHAT SUDS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23 / 34</a:t>
            </a:r>
          </a:p>
        </p:txBody>
      </p:sp>
      <p:pic>
        <p:nvPicPr>
          <p:cNvPr id="7" name="Picture 6" descr="a_detailed_high_resolution_fantasy_illust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drainage_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" y="937259"/>
            <a:ext cx="7918704" cy="57928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2240" y="2034541"/>
            <a:ext cx="4910328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Collects rainfall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Stores it temporarily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Slows discharge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Ultimately to Eastwood Brook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FOUL PUMPING STATION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24 / 34</a:t>
            </a:r>
          </a:p>
        </p:txBody>
      </p:sp>
      <p:pic>
        <p:nvPicPr>
          <p:cNvPr id="7" name="Picture 6" descr="a_single_detailed_fantasy_mascot_style_digital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foul_cross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45" y="870585"/>
            <a:ext cx="8031480" cy="58753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308A59-55BE-5066-78C0-17F02ED8A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3884" y="1506784"/>
            <a:ext cx="3743416" cy="4970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2603" y="1735645"/>
            <a:ext cx="5989319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Foul sewage pumped separately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Rising main crosses the Brook corridor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Over or under Main River still to be designed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EA discussion still required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4800" y="5268659"/>
            <a:ext cx="6578054" cy="1024128"/>
          </a:xfrm>
          <a:prstGeom prst="roundRect">
            <a:avLst/>
          </a:prstGeom>
          <a:solidFill>
            <a:srgbClr val="FFFAE0"/>
          </a:solidFill>
          <a:ln w="17780">
            <a:solidFill>
              <a:srgbClr val="CAA6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73152" rIns="109728" rtlCol="0" anchor="ctr"/>
          <a:lstStyle/>
          <a:p>
            <a:pPr algn="ctr">
              <a:defRPr sz="1250" b="1">
                <a:solidFill>
                  <a:srgbClr val="152C49"/>
                </a:solidFill>
                <a:latin typeface="Aptos"/>
              </a:defRPr>
            </a:pPr>
            <a:r>
              <a:rPr dirty="0"/>
              <a:t>“PROPOSED RISING MAIN POTENTIALLY GOING OVER OR UNDER THE MAIN RIVER.”</a:t>
            </a:r>
          </a:p>
          <a:p>
            <a:pPr algn="ctr">
              <a:defRPr sz="1150" b="1">
                <a:solidFill>
                  <a:srgbClr val="185B2D"/>
                </a:solidFill>
                <a:latin typeface="Aptos"/>
              </a:defRPr>
            </a:pPr>
            <a:r>
              <a:rPr dirty="0"/>
              <a:t>“SUBJECT TO DISCUSSION WITH THE EA AND DETAILED DESIGN.”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OLD WATER MAINS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25 / 34</a:t>
            </a:r>
          </a:p>
        </p:txBody>
      </p:sp>
      <p:pic>
        <p:nvPicPr>
          <p:cNvPr id="7" name="Picture 6" descr="a_highly_detailed_cinematic_photorealistic_cgi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pic>
        <p:nvPicPr>
          <p:cNvPr id="9" name="Picture 8" descr="water_mains.png"/>
          <p:cNvPicPr>
            <a:picLocks noChangeAspect="1"/>
          </p:cNvPicPr>
          <p:nvPr/>
        </p:nvPicPr>
        <p:blipFill>
          <a:blip r:embed="rId3"/>
          <a:srcRect b="89049"/>
          <a:stretch>
            <a:fillRect/>
          </a:stretch>
        </p:blipFill>
        <p:spPr>
          <a:xfrm>
            <a:off x="226695" y="1005840"/>
            <a:ext cx="6767850" cy="5421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2343" y="5171969"/>
            <a:ext cx="4069080" cy="83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Large cast-iron mains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Known local failures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848F1C-3ED3-9845-1AEB-F2D0ED92A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508" y="992589"/>
            <a:ext cx="4534914" cy="4767957"/>
          </a:xfrm>
          <a:prstGeom prst="rect">
            <a:avLst/>
          </a:prstGeom>
        </p:spPr>
      </p:pic>
      <p:pic>
        <p:nvPicPr>
          <p:cNvPr id="15" name="Picture 14" descr="water_mains.png">
            <a:extLst>
              <a:ext uri="{FF2B5EF4-FFF2-40B4-BE49-F238E27FC236}">
                <a16:creationId xmlns:a16="http://schemas.microsoft.com/office/drawing/2014/main" id="{8646D484-371B-EF66-7E41-2A739BF5D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1" t="16116" r="3022" b="25741"/>
          <a:stretch>
            <a:fillRect/>
          </a:stretch>
        </p:blipFill>
        <p:spPr>
          <a:xfrm>
            <a:off x="484233" y="1496568"/>
            <a:ext cx="6274979" cy="2878638"/>
          </a:xfrm>
          <a:prstGeom prst="rect">
            <a:avLst/>
          </a:prstGeom>
        </p:spPr>
      </p:pic>
      <p:pic>
        <p:nvPicPr>
          <p:cNvPr id="17" name="Picture 16" descr="water_mains.png">
            <a:extLst>
              <a:ext uri="{FF2B5EF4-FFF2-40B4-BE49-F238E27FC236}">
                <a16:creationId xmlns:a16="http://schemas.microsoft.com/office/drawing/2014/main" id="{90FA1548-8D12-B4AA-FAC6-9548E0E34B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62" t="78775" r="23410" b="6972"/>
          <a:stretch>
            <a:fillRect/>
          </a:stretch>
        </p:blipFill>
        <p:spPr>
          <a:xfrm>
            <a:off x="1650821" y="4267727"/>
            <a:ext cx="3676904" cy="7056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43B5CF-9C07-98EE-FD9B-7604BDAD4DF0}"/>
              </a:ext>
            </a:extLst>
          </p:cNvPr>
          <p:cNvSpPr txBox="1"/>
          <p:nvPr/>
        </p:nvSpPr>
        <p:spPr>
          <a:xfrm>
            <a:off x="3850267" y="5171969"/>
            <a:ext cx="4069080" cy="836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Road closures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HGV route resilience?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87E6B7-37D7-669E-A7C8-BB2F25F7BB0A}"/>
              </a:ext>
            </a:extLst>
          </p:cNvPr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rPr dirty="0"/>
              <a:t>Wyburns Area Residents - public meeting presentation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ECOLOGY + WILDLIFE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26 / 34</a:t>
            </a:r>
          </a:p>
        </p:txBody>
      </p:sp>
      <p:pic>
        <p:nvPicPr>
          <p:cNvPr id="7" name="Picture 6" descr="a_high_quality_highly_detailed_cutout_png_sty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573A3F2-C6A6-8699-3DD0-973B7ED78DCF}"/>
              </a:ext>
            </a:extLst>
          </p:cNvPr>
          <p:cNvGrpSpPr/>
          <p:nvPr/>
        </p:nvGrpSpPr>
        <p:grpSpPr>
          <a:xfrm>
            <a:off x="142582" y="850022"/>
            <a:ext cx="8781679" cy="3383009"/>
            <a:chOff x="502920" y="1005840"/>
            <a:chExt cx="6812280" cy="2624328"/>
          </a:xfrm>
        </p:grpSpPr>
        <p:pic>
          <p:nvPicPr>
            <p:cNvPr id="9" name="Picture 8" descr="ecology.png"/>
            <p:cNvPicPr>
              <a:picLocks noChangeAspect="1"/>
            </p:cNvPicPr>
            <p:nvPr/>
          </p:nvPicPr>
          <p:blipFill>
            <a:blip r:embed="rId3"/>
            <a:srcRect t="35436" b="33069"/>
            <a:stretch>
              <a:fillRect/>
            </a:stretch>
          </p:blipFill>
          <p:spPr>
            <a:xfrm>
              <a:off x="502920" y="1820227"/>
              <a:ext cx="6812280" cy="1569531"/>
            </a:xfrm>
            <a:prstGeom prst="rect">
              <a:avLst/>
            </a:prstGeom>
          </p:spPr>
        </p:pic>
        <p:pic>
          <p:nvPicPr>
            <p:cNvPr id="11" name="Picture 10" descr="ecology.png">
              <a:extLst>
                <a:ext uri="{FF2B5EF4-FFF2-40B4-BE49-F238E27FC236}">
                  <a16:creationId xmlns:a16="http://schemas.microsoft.com/office/drawing/2014/main" id="{82C4D0BA-9339-4A69-3C7B-874A8D514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1957"/>
            <a:stretch>
              <a:fillRect/>
            </a:stretch>
          </p:blipFill>
          <p:spPr>
            <a:xfrm>
              <a:off x="502920" y="1005840"/>
              <a:ext cx="6812280" cy="899160"/>
            </a:xfrm>
            <a:prstGeom prst="rect">
              <a:avLst/>
            </a:prstGeom>
          </p:spPr>
        </p:pic>
        <p:pic>
          <p:nvPicPr>
            <p:cNvPr id="13" name="Picture 12" descr="ecology.png">
              <a:extLst>
                <a:ext uri="{FF2B5EF4-FFF2-40B4-BE49-F238E27FC236}">
                  <a16:creationId xmlns:a16="http://schemas.microsoft.com/office/drawing/2014/main" id="{CFB4D884-B03F-2548-6483-3AEDE6835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7787" b="7076"/>
            <a:stretch>
              <a:fillRect/>
            </a:stretch>
          </p:blipFill>
          <p:spPr>
            <a:xfrm>
              <a:off x="502920" y="3374136"/>
              <a:ext cx="6812280" cy="256032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9003335" y="1580592"/>
            <a:ext cx="2883865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Priority Habitat woodland + hedgerows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Further species surveys identified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Bat</a:t>
            </a:r>
            <a:r>
              <a:rPr lang="en-GB" sz="2000" dirty="0"/>
              <a:t>s, </a:t>
            </a:r>
            <a:r>
              <a:rPr sz="2000" dirty="0"/>
              <a:t>dormouse</a:t>
            </a:r>
            <a:r>
              <a:rPr lang="en-GB" sz="2000" dirty="0"/>
              <a:t>, </a:t>
            </a:r>
            <a:r>
              <a:rPr sz="2000" dirty="0"/>
              <a:t>reptiles</a:t>
            </a:r>
            <a:r>
              <a:rPr lang="en-GB" sz="2000" dirty="0"/>
              <a:t>, </a:t>
            </a:r>
            <a:r>
              <a:rPr sz="2000" dirty="0"/>
              <a:t>GCN</a:t>
            </a:r>
            <a:r>
              <a:rPr lang="en-GB" sz="2000" dirty="0"/>
              <a:t>,</a:t>
            </a:r>
            <a:r>
              <a:rPr sz="2000" dirty="0"/>
              <a:t> birds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 dirty="0"/>
              <a:t>• Survey evidence must be complete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6E3609-C454-DB00-316E-B5FE15D73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32" y="4142101"/>
            <a:ext cx="3424617" cy="25684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A9758-6CD4-5DCF-033D-FBA31053F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285" y="4142100"/>
            <a:ext cx="3424617" cy="256846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TREES + HEDGEROWS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27 / 34</a:t>
            </a:r>
          </a:p>
        </p:txBody>
      </p:sp>
      <p:pic>
        <p:nvPicPr>
          <p:cNvPr id="7" name="Picture 6" descr="a_high_quality_highly_detailed_cutout_png_sty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pic>
        <p:nvPicPr>
          <p:cNvPr id="9" name="Picture 8" descr="trees.png"/>
          <p:cNvPicPr>
            <a:picLocks noChangeAspect="1"/>
          </p:cNvPicPr>
          <p:nvPr/>
        </p:nvPicPr>
        <p:blipFill>
          <a:blip r:embed="rId3"/>
          <a:srcRect t="85195" b="4929"/>
          <a:stretch>
            <a:fillRect/>
          </a:stretch>
        </p:blipFill>
        <p:spPr>
          <a:xfrm>
            <a:off x="131445" y="4471416"/>
            <a:ext cx="696087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7496" y="1636432"/>
            <a:ext cx="4069080" cy="1977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18 individual trees removed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10 tree/hedge groups removed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9 groups partly removed</a:t>
            </a:r>
          </a:p>
          <a:p>
            <a:pPr>
              <a:spcAft>
                <a:spcPts val="900"/>
              </a:spcAft>
              <a:defRPr sz="15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Established landscape takes time to replace</a:t>
            </a:r>
          </a:p>
        </p:txBody>
      </p:sp>
      <p:pic>
        <p:nvPicPr>
          <p:cNvPr id="13" name="Picture 12" descr="trees.png">
            <a:extLst>
              <a:ext uri="{FF2B5EF4-FFF2-40B4-BE49-F238E27FC236}">
                <a16:creationId xmlns:a16="http://schemas.microsoft.com/office/drawing/2014/main" id="{37223BCA-261C-A544-197C-984D1BBF7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25758"/>
          <a:stretch>
            <a:fillRect/>
          </a:stretch>
        </p:blipFill>
        <p:spPr>
          <a:xfrm>
            <a:off x="131445" y="828046"/>
            <a:ext cx="6960870" cy="3780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63B817-78A9-A3F5-324A-0B6D74C58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566" y="4232836"/>
            <a:ext cx="3133344" cy="23500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3EF2E9-6DA8-E947-D6EE-95B432E38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748" y="4233672"/>
            <a:ext cx="3133344" cy="235000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HERITAGE BEFORE DAMAGE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28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7684" y="1756122"/>
            <a:ext cx="4139565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Farmstead footprint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1840s mapping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Boundary banks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000"/>
              <a:t>• Possible water-management landscape</a:t>
            </a:r>
          </a:p>
        </p:txBody>
      </p:sp>
      <p:pic>
        <p:nvPicPr>
          <p:cNvPr id="7" name="Picture 6" descr="a_detailed_high_quality_cutout_transparent_back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9" name="Picture 8" descr="herit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" y="937260"/>
            <a:ext cx="7983855" cy="584053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WHAT WE ASK THE COUNCIL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29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1325880"/>
            <a:ext cx="49377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Pause and reassess</a:t>
            </a:r>
          </a:p>
          <a:p>
            <a:pPr>
              <a:spcAft>
                <a:spcPts val="1200"/>
              </a:spcAft>
              <a:defRPr sz="17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Address Eastwood Brook</a:t>
            </a:r>
          </a:p>
          <a:p>
            <a:pPr>
              <a:spcAft>
                <a:spcPts val="1200"/>
              </a:spcAft>
              <a:defRPr sz="17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Use fair parcels</a:t>
            </a:r>
          </a:p>
          <a:p>
            <a:pPr>
              <a:spcAft>
                <a:spcPts val="1200"/>
              </a:spcAft>
              <a:defRPr sz="17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Consider heritage</a:t>
            </a:r>
          </a:p>
          <a:p>
            <a:pPr>
              <a:spcAft>
                <a:spcPts val="1200"/>
              </a:spcAft>
              <a:defRPr sz="17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Do it before submission</a:t>
            </a:r>
          </a:p>
        </p:txBody>
      </p:sp>
      <p:pic>
        <p:nvPicPr>
          <p:cNvPr id="7" name="Picture 6" descr="a_high_resolution_clean_cutout_transparent_backg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1031E2-362F-35DB-98CB-D9DF33A5A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34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HOW TO OBJECT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30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1325880"/>
            <a:ext cx="4937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Use planning reasons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Quote 26/00538/FUL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Add your own evidence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Stay factual</a:t>
            </a:r>
          </a:p>
        </p:txBody>
      </p:sp>
      <p:pic>
        <p:nvPicPr>
          <p:cNvPr id="7" name="Picture 6" descr="a_high_resolution_clean_cutout_transparent_backg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4887CB-7EB5-45BD-465B-D87DBA94E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34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OBJECTION GROUNDS 1–3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31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1325880"/>
            <a:ext cx="493776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Green Belt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Highways + HGVs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Flooding + drainage</a:t>
            </a:r>
          </a:p>
        </p:txBody>
      </p:sp>
      <p:pic>
        <p:nvPicPr>
          <p:cNvPr id="7" name="Picture 6" descr="a_detailed_high_resolution_cutout_transparent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A45F56-4C31-463A-5CEF-52BDA7A20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34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OBJECTION GROUNDS 4–6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32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1325880"/>
            <a:ext cx="493776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Ecology + landscape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Heritage + archaeology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Sustainability + infrastructure</a:t>
            </a:r>
          </a:p>
        </p:txBody>
      </p:sp>
      <p:pic>
        <p:nvPicPr>
          <p:cNvPr id="7" name="Picture 6" descr="a_detailed_high_resolution_cutout_transparent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258636-D02F-B4D3-6312-F85F6CA37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34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COUNCILLOR EMAIL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33 / 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1325880"/>
            <a:ext cx="49377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Support WAR statement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Ask for reassessment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Raise at next committee</a:t>
            </a:r>
          </a:p>
          <a:p>
            <a:pPr>
              <a:spcAft>
                <a:spcPts val="1200"/>
              </a:spcAft>
              <a:defRPr sz="2000" b="1">
                <a:solidFill>
                  <a:srgbClr val="152C49"/>
                </a:solidFill>
                <a:latin typeface="Aptos"/>
              </a:defRPr>
            </a:pPr>
            <a:r>
              <a:rPr sz="2400" dirty="0"/>
              <a:t>• Do not wait for Inspector</a:t>
            </a:r>
          </a:p>
        </p:txBody>
      </p:sp>
      <p:pic>
        <p:nvPicPr>
          <p:cNvPr id="7" name="Picture 6" descr="a_high_resolution_clean_cutout_transparent_backg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3DE5DB-E49F-A083-647C-0FAD415F6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34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E31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STANDING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632" y="164592"/>
            <a:ext cx="1005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FFCF40"/>
                </a:solidFill>
                <a:latin typeface="Aptos"/>
              </a:defRPr>
            </a:pPr>
            <a:r>
              <a:t>34 /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1234440"/>
            <a:ext cx="7223760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Our countryside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Our Green Belt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Our community</a:t>
            </a:r>
          </a:p>
          <a:p>
            <a:pPr>
              <a:spcAft>
                <a:spcPts val="1000"/>
              </a:spcAft>
              <a:defRPr sz="1800" b="1">
                <a:solidFill>
                  <a:srgbClr val="152C49"/>
                </a:solidFill>
                <a:latin typeface="Aptos"/>
              </a:defRPr>
            </a:pPr>
            <a:r>
              <a:rPr sz="2400"/>
              <a:t>• Our future</a:t>
            </a:r>
          </a:p>
        </p:txBody>
      </p:sp>
      <p:pic>
        <p:nvPicPr>
          <p:cNvPr id="6" name="Picture 5" descr="a_detailed_high_resolution_cutout_transparent_b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4892040"/>
            <a:ext cx="1691640" cy="1691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291072"/>
            <a:ext cx="87782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787E78"/>
                </a:solidFill>
                <a:latin typeface="Aptos"/>
              </a:defRPr>
            </a:pPr>
            <a:r>
              <a:t>Wyburns Area Residents - public meeting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1249</Words>
  <Application>Microsoft Office PowerPoint</Application>
  <PresentationFormat>Widescreen</PresentationFormat>
  <Paragraphs>254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Joseph Ferrari</cp:lastModifiedBy>
  <cp:revision>37</cp:revision>
  <dcterms:created xsi:type="dcterms:W3CDTF">2013-01-27T09:14:16Z</dcterms:created>
  <dcterms:modified xsi:type="dcterms:W3CDTF">2026-09-03T20:50:45Z</dcterms:modified>
  <cp:category/>
</cp:coreProperties>
</file>